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809" r:id="rId2"/>
    <p:sldMasterId id="2147483819" r:id="rId3"/>
    <p:sldMasterId id="2147483800" r:id="rId4"/>
    <p:sldMasterId id="2147483790" r:id="rId5"/>
  </p:sldMasterIdLst>
  <p:notesMasterIdLst>
    <p:notesMasterId r:id="rId21"/>
  </p:notesMasterIdLst>
  <p:sldIdLst>
    <p:sldId id="256" r:id="rId6"/>
    <p:sldId id="267" r:id="rId7"/>
    <p:sldId id="268" r:id="rId8"/>
    <p:sldId id="269" r:id="rId9"/>
    <p:sldId id="270" r:id="rId10"/>
    <p:sldId id="258" r:id="rId11"/>
    <p:sldId id="260" r:id="rId12"/>
    <p:sldId id="261" r:id="rId13"/>
    <p:sldId id="262" r:id="rId14"/>
    <p:sldId id="263" r:id="rId15"/>
    <p:sldId id="271" r:id="rId16"/>
    <p:sldId id="259" r:id="rId17"/>
    <p:sldId id="265" r:id="rId18"/>
    <p:sldId id="272" r:id="rId19"/>
    <p:sldId id="264" r:id="rId20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4" userDrawn="1">
          <p15:clr>
            <a:srgbClr val="A4A3A4"/>
          </p15:clr>
        </p15:guide>
        <p15:guide id="2" orient="horz" pos="283">
          <p15:clr>
            <a:srgbClr val="A4A3A4"/>
          </p15:clr>
        </p15:guide>
        <p15:guide id="3" orient="horz" pos="2870">
          <p15:clr>
            <a:srgbClr val="A4A3A4"/>
          </p15:clr>
        </p15:guide>
        <p15:guide id="4" orient="horz" pos="1143">
          <p15:clr>
            <a:srgbClr val="A4A3A4"/>
          </p15:clr>
        </p15:guide>
        <p15:guide id="5" orient="horz" pos="2598">
          <p15:clr>
            <a:srgbClr val="A4A3A4"/>
          </p15:clr>
        </p15:guide>
        <p15:guide id="6" pos="5556" userDrawn="1">
          <p15:clr>
            <a:srgbClr val="A4A3A4"/>
          </p15:clr>
        </p15:guide>
        <p15:guide id="7" pos="3468">
          <p15:clr>
            <a:srgbClr val="A4A3A4"/>
          </p15:clr>
        </p15:guide>
        <p15:guide id="8" pos="2878">
          <p15:clr>
            <a:srgbClr val="A4A3A4"/>
          </p15:clr>
        </p15:guide>
        <p15:guide id="9" pos="6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2A4C7F"/>
    <a:srgbClr val="5982B5"/>
    <a:srgbClr val="404A4F"/>
    <a:srgbClr val="33383A"/>
    <a:srgbClr val="5886B8"/>
    <a:srgbClr val="274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35" autoAdjust="0"/>
  </p:normalViewPr>
  <p:slideViewPr>
    <p:cSldViewPr showGuides="1">
      <p:cViewPr varScale="1">
        <p:scale>
          <a:sx n="138" d="100"/>
          <a:sy n="138" d="100"/>
        </p:scale>
        <p:origin x="6192" y="120"/>
      </p:cViewPr>
      <p:guideLst>
        <p:guide orient="horz" pos="804"/>
        <p:guide orient="horz" pos="283"/>
        <p:guide orient="horz" pos="2870"/>
        <p:guide orient="horz" pos="1143"/>
        <p:guide orient="horz" pos="2598"/>
        <p:guide pos="5556"/>
        <p:guide pos="3468"/>
        <p:guide pos="2878"/>
        <p:guide pos="6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28C6D1-3616-4FDE-AF70-54481485F1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8E68AA-762E-4262-8A5F-3A104D2B27A1}">
      <dgm:prSet/>
      <dgm:spPr/>
      <dgm:t>
        <a:bodyPr/>
        <a:lstStyle/>
        <a:p>
          <a:r>
            <a:rPr lang="nb-NO"/>
            <a:t>På vg2 og vg3 velger du ca. halvparten av fagene du skal ha på timeplana.</a:t>
          </a:r>
          <a:endParaRPr lang="en-US"/>
        </a:p>
      </dgm:t>
    </dgm:pt>
    <dgm:pt modelId="{B5A0BB7D-6416-434C-805E-A5CA4664F63D}" type="parTrans" cxnId="{BB7086A4-6038-4B6D-9DEB-B10AD0BF730F}">
      <dgm:prSet/>
      <dgm:spPr/>
      <dgm:t>
        <a:bodyPr/>
        <a:lstStyle/>
        <a:p>
          <a:endParaRPr lang="en-US"/>
        </a:p>
      </dgm:t>
    </dgm:pt>
    <dgm:pt modelId="{1CE0796F-A234-47D2-9CDD-0095C46F6029}" type="sibTrans" cxnId="{BB7086A4-6038-4B6D-9DEB-B10AD0BF730F}">
      <dgm:prSet/>
      <dgm:spPr/>
      <dgm:t>
        <a:bodyPr/>
        <a:lstStyle/>
        <a:p>
          <a:endParaRPr lang="en-US"/>
        </a:p>
      </dgm:t>
    </dgm:pt>
    <dgm:pt modelId="{329041AA-ECF2-4F38-A6BD-1F3A78C8E2A1}">
      <dgm:prSet/>
      <dgm:spPr/>
      <dgm:t>
        <a:bodyPr/>
        <a:lstStyle/>
        <a:p>
          <a:r>
            <a:rPr lang="nb-NO" dirty="0"/>
            <a:t>Fagene kalles programfag,  (ikke fellesfagene)</a:t>
          </a:r>
          <a:endParaRPr lang="en-US" dirty="0"/>
        </a:p>
      </dgm:t>
    </dgm:pt>
    <dgm:pt modelId="{F464812F-DD84-471F-9ACD-BE4E6B4ABA49}" type="parTrans" cxnId="{28A5256F-BC69-408C-A435-6D8021300591}">
      <dgm:prSet/>
      <dgm:spPr/>
      <dgm:t>
        <a:bodyPr/>
        <a:lstStyle/>
        <a:p>
          <a:endParaRPr lang="en-US"/>
        </a:p>
      </dgm:t>
    </dgm:pt>
    <dgm:pt modelId="{27414FE6-9F84-4CB2-8DB8-1411A474BD51}" type="sibTrans" cxnId="{28A5256F-BC69-408C-A435-6D8021300591}">
      <dgm:prSet/>
      <dgm:spPr/>
      <dgm:t>
        <a:bodyPr/>
        <a:lstStyle/>
        <a:p>
          <a:endParaRPr lang="en-US"/>
        </a:p>
      </dgm:t>
    </dgm:pt>
    <dgm:pt modelId="{E34331A1-2613-4F8F-9BAB-77E863BEB09C}">
      <dgm:prSet/>
      <dgm:spPr/>
      <dgm:t>
        <a:bodyPr/>
        <a:lstStyle/>
        <a:p>
          <a:r>
            <a:rPr lang="nb-NO" dirty="0"/>
            <a:t>Fagene kommer til å gi deg en </a:t>
          </a:r>
          <a:r>
            <a:rPr lang="nb-NO" i="1" dirty="0"/>
            <a:t>fordypning</a:t>
          </a:r>
          <a:r>
            <a:rPr lang="nb-NO" dirty="0"/>
            <a:t>, innen retningene </a:t>
          </a:r>
          <a:r>
            <a:rPr lang="nb-NO" b="1" dirty="0">
              <a:solidFill>
                <a:srgbClr val="007033"/>
              </a:solidFill>
            </a:rPr>
            <a:t>realfag</a:t>
          </a:r>
          <a:r>
            <a:rPr lang="nb-NO" dirty="0"/>
            <a:t> eller </a:t>
          </a:r>
          <a:r>
            <a:rPr lang="nb-NO" b="1" dirty="0">
              <a:solidFill>
                <a:srgbClr val="2A4C7F"/>
              </a:solidFill>
            </a:rPr>
            <a:t>språk/samfunnsfag/økonomi</a:t>
          </a:r>
          <a:endParaRPr lang="en-US" b="1" dirty="0">
            <a:solidFill>
              <a:srgbClr val="2A4C7F"/>
            </a:solidFill>
          </a:endParaRPr>
        </a:p>
      </dgm:t>
    </dgm:pt>
    <dgm:pt modelId="{E67C30F2-C920-4619-BB71-5D8B65C93B3D}" type="parTrans" cxnId="{DBD0E997-DD78-4C22-9959-0DBED1D0C416}">
      <dgm:prSet/>
      <dgm:spPr/>
      <dgm:t>
        <a:bodyPr/>
        <a:lstStyle/>
        <a:p>
          <a:endParaRPr lang="en-US"/>
        </a:p>
      </dgm:t>
    </dgm:pt>
    <dgm:pt modelId="{5A571ECF-D342-4C8E-85F1-935E7AA644EC}" type="sibTrans" cxnId="{DBD0E997-DD78-4C22-9959-0DBED1D0C416}">
      <dgm:prSet/>
      <dgm:spPr/>
      <dgm:t>
        <a:bodyPr/>
        <a:lstStyle/>
        <a:p>
          <a:endParaRPr lang="en-US"/>
        </a:p>
      </dgm:t>
    </dgm:pt>
    <dgm:pt modelId="{242450CD-87FF-4A8E-A4E3-9D1270B5D078}">
      <dgm:prSet/>
      <dgm:spPr/>
      <dgm:t>
        <a:bodyPr/>
        <a:lstStyle/>
        <a:p>
          <a:r>
            <a:rPr lang="nb-NO"/>
            <a:t>Fordypning i realfag gir </a:t>
          </a:r>
          <a:r>
            <a:rPr lang="nb-NO" i="1"/>
            <a:t>spesiell studiekompetanse.</a:t>
          </a:r>
          <a:endParaRPr lang="en-US"/>
        </a:p>
      </dgm:t>
    </dgm:pt>
    <dgm:pt modelId="{3DF69884-CBCA-442F-8F64-B29D669F0C4D}" type="parTrans" cxnId="{6EDE5591-9409-4211-AA7A-964B1C937649}">
      <dgm:prSet/>
      <dgm:spPr/>
      <dgm:t>
        <a:bodyPr/>
        <a:lstStyle/>
        <a:p>
          <a:endParaRPr lang="en-US"/>
        </a:p>
      </dgm:t>
    </dgm:pt>
    <dgm:pt modelId="{52210C72-D006-47E0-AE45-A5DB1E9A627A}" type="sibTrans" cxnId="{6EDE5591-9409-4211-AA7A-964B1C937649}">
      <dgm:prSet/>
      <dgm:spPr/>
      <dgm:t>
        <a:bodyPr/>
        <a:lstStyle/>
        <a:p>
          <a:endParaRPr lang="en-US"/>
        </a:p>
      </dgm:t>
    </dgm:pt>
    <dgm:pt modelId="{261FA1BD-C104-4661-A81A-3712DF10457B}" type="pres">
      <dgm:prSet presAssocID="{5128C6D1-3616-4FDE-AF70-54481485F1B7}" presName="linear" presStyleCnt="0">
        <dgm:presLayoutVars>
          <dgm:animLvl val="lvl"/>
          <dgm:resizeHandles val="exact"/>
        </dgm:presLayoutVars>
      </dgm:prSet>
      <dgm:spPr/>
    </dgm:pt>
    <dgm:pt modelId="{65FC48EF-1B1E-4B2B-A632-692F3C9496AA}" type="pres">
      <dgm:prSet presAssocID="{F98E68AA-762E-4262-8A5F-3A104D2B27A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AD631D0-0882-4505-85D1-C5B6A40DDCE9}" type="pres">
      <dgm:prSet presAssocID="{1CE0796F-A234-47D2-9CDD-0095C46F6029}" presName="spacer" presStyleCnt="0"/>
      <dgm:spPr/>
    </dgm:pt>
    <dgm:pt modelId="{5D64454D-A9D8-46E0-B989-4150844FC6E8}" type="pres">
      <dgm:prSet presAssocID="{329041AA-ECF2-4F38-A6BD-1F3A78C8E2A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FB3E94E-3EFB-4CD5-BFBB-7FC5D6428D01}" type="pres">
      <dgm:prSet presAssocID="{27414FE6-9F84-4CB2-8DB8-1411A474BD51}" presName="spacer" presStyleCnt="0"/>
      <dgm:spPr/>
    </dgm:pt>
    <dgm:pt modelId="{C2224A30-799D-4551-9E2C-3C96F58E2947}" type="pres">
      <dgm:prSet presAssocID="{E34331A1-2613-4F8F-9BAB-77E863BEB09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E62B22F-6544-41E1-9213-F29EB11BF456}" type="pres">
      <dgm:prSet presAssocID="{5A571ECF-D342-4C8E-85F1-935E7AA644EC}" presName="spacer" presStyleCnt="0"/>
      <dgm:spPr/>
    </dgm:pt>
    <dgm:pt modelId="{FB0B43D2-7DB9-4289-83A2-D8E31A0664B6}" type="pres">
      <dgm:prSet presAssocID="{242450CD-87FF-4A8E-A4E3-9D1270B5D07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E1ECC23-35BE-41D3-8C04-1DB6F998B046}" type="presOf" srcId="{329041AA-ECF2-4F38-A6BD-1F3A78C8E2A1}" destId="{5D64454D-A9D8-46E0-B989-4150844FC6E8}" srcOrd="0" destOrd="0" presId="urn:microsoft.com/office/officeart/2005/8/layout/vList2"/>
    <dgm:cxn modelId="{00836430-7965-4402-AC74-0D39116C96F8}" type="presOf" srcId="{5128C6D1-3616-4FDE-AF70-54481485F1B7}" destId="{261FA1BD-C104-4661-A81A-3712DF10457B}" srcOrd="0" destOrd="0" presId="urn:microsoft.com/office/officeart/2005/8/layout/vList2"/>
    <dgm:cxn modelId="{BE86695D-07F7-4C9B-A119-95D00AE33EFC}" type="presOf" srcId="{242450CD-87FF-4A8E-A4E3-9D1270B5D078}" destId="{FB0B43D2-7DB9-4289-83A2-D8E31A0664B6}" srcOrd="0" destOrd="0" presId="urn:microsoft.com/office/officeart/2005/8/layout/vList2"/>
    <dgm:cxn modelId="{DE128163-0CD5-47BC-AED2-FF1CF3230C22}" type="presOf" srcId="{F98E68AA-762E-4262-8A5F-3A104D2B27A1}" destId="{65FC48EF-1B1E-4B2B-A632-692F3C9496AA}" srcOrd="0" destOrd="0" presId="urn:microsoft.com/office/officeart/2005/8/layout/vList2"/>
    <dgm:cxn modelId="{28A5256F-BC69-408C-A435-6D8021300591}" srcId="{5128C6D1-3616-4FDE-AF70-54481485F1B7}" destId="{329041AA-ECF2-4F38-A6BD-1F3A78C8E2A1}" srcOrd="1" destOrd="0" parTransId="{F464812F-DD84-471F-9ACD-BE4E6B4ABA49}" sibTransId="{27414FE6-9F84-4CB2-8DB8-1411A474BD51}"/>
    <dgm:cxn modelId="{6EDE5591-9409-4211-AA7A-964B1C937649}" srcId="{5128C6D1-3616-4FDE-AF70-54481485F1B7}" destId="{242450CD-87FF-4A8E-A4E3-9D1270B5D078}" srcOrd="3" destOrd="0" parTransId="{3DF69884-CBCA-442F-8F64-B29D669F0C4D}" sibTransId="{52210C72-D006-47E0-AE45-A5DB1E9A627A}"/>
    <dgm:cxn modelId="{DBD0E997-DD78-4C22-9959-0DBED1D0C416}" srcId="{5128C6D1-3616-4FDE-AF70-54481485F1B7}" destId="{E34331A1-2613-4F8F-9BAB-77E863BEB09C}" srcOrd="2" destOrd="0" parTransId="{E67C30F2-C920-4619-BB71-5D8B65C93B3D}" sibTransId="{5A571ECF-D342-4C8E-85F1-935E7AA644EC}"/>
    <dgm:cxn modelId="{BB7086A4-6038-4B6D-9DEB-B10AD0BF730F}" srcId="{5128C6D1-3616-4FDE-AF70-54481485F1B7}" destId="{F98E68AA-762E-4262-8A5F-3A104D2B27A1}" srcOrd="0" destOrd="0" parTransId="{B5A0BB7D-6416-434C-805E-A5CA4664F63D}" sibTransId="{1CE0796F-A234-47D2-9CDD-0095C46F6029}"/>
    <dgm:cxn modelId="{6B4304B4-7359-43C2-B6A2-CABA1B921698}" type="presOf" srcId="{E34331A1-2613-4F8F-9BAB-77E863BEB09C}" destId="{C2224A30-799D-4551-9E2C-3C96F58E2947}" srcOrd="0" destOrd="0" presId="urn:microsoft.com/office/officeart/2005/8/layout/vList2"/>
    <dgm:cxn modelId="{A5912725-AEBD-46B5-B7E7-1451E9847DE1}" type="presParOf" srcId="{261FA1BD-C104-4661-A81A-3712DF10457B}" destId="{65FC48EF-1B1E-4B2B-A632-692F3C9496AA}" srcOrd="0" destOrd="0" presId="urn:microsoft.com/office/officeart/2005/8/layout/vList2"/>
    <dgm:cxn modelId="{B4DB01D7-3498-4456-8A6B-61FE978AE486}" type="presParOf" srcId="{261FA1BD-C104-4661-A81A-3712DF10457B}" destId="{5AD631D0-0882-4505-85D1-C5B6A40DDCE9}" srcOrd="1" destOrd="0" presId="urn:microsoft.com/office/officeart/2005/8/layout/vList2"/>
    <dgm:cxn modelId="{E5F6AF24-5D8D-46BC-8CFD-B2A99E30C738}" type="presParOf" srcId="{261FA1BD-C104-4661-A81A-3712DF10457B}" destId="{5D64454D-A9D8-46E0-B989-4150844FC6E8}" srcOrd="2" destOrd="0" presId="urn:microsoft.com/office/officeart/2005/8/layout/vList2"/>
    <dgm:cxn modelId="{D8B1B634-D091-4A11-A3ED-387690381263}" type="presParOf" srcId="{261FA1BD-C104-4661-A81A-3712DF10457B}" destId="{9FB3E94E-3EFB-4CD5-BFBB-7FC5D6428D01}" srcOrd="3" destOrd="0" presId="urn:microsoft.com/office/officeart/2005/8/layout/vList2"/>
    <dgm:cxn modelId="{9FBE0E8C-3C68-48A1-B3A2-866FCBFB44D4}" type="presParOf" srcId="{261FA1BD-C104-4661-A81A-3712DF10457B}" destId="{C2224A30-799D-4551-9E2C-3C96F58E2947}" srcOrd="4" destOrd="0" presId="urn:microsoft.com/office/officeart/2005/8/layout/vList2"/>
    <dgm:cxn modelId="{04A67EAC-996B-4C8A-B36B-FB3D0420CD60}" type="presParOf" srcId="{261FA1BD-C104-4661-A81A-3712DF10457B}" destId="{1E62B22F-6544-41E1-9213-F29EB11BF456}" srcOrd="5" destOrd="0" presId="urn:microsoft.com/office/officeart/2005/8/layout/vList2"/>
    <dgm:cxn modelId="{6C7F4E16-8EBE-4FB8-86E8-E53FF8F776AA}" type="presParOf" srcId="{261FA1BD-C104-4661-A81A-3712DF10457B}" destId="{FB0B43D2-7DB9-4289-83A2-D8E31A0664B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C48EF-1B1E-4B2B-A632-692F3C9496AA}">
      <dsp:nvSpPr>
        <dsp:cNvPr id="0" name=""/>
        <dsp:cNvSpPr/>
      </dsp:nvSpPr>
      <dsp:spPr>
        <a:xfrm>
          <a:off x="0" y="2401"/>
          <a:ext cx="7786688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På vg2 og vg3 velger du ca. halvparten av fagene du skal ha på timeplana.</a:t>
          </a:r>
          <a:endParaRPr lang="en-US" sz="1900" kern="1200"/>
        </a:p>
      </dsp:txBody>
      <dsp:txXfrm>
        <a:off x="36845" y="39246"/>
        <a:ext cx="7712998" cy="681087"/>
      </dsp:txXfrm>
    </dsp:sp>
    <dsp:sp modelId="{5D64454D-A9D8-46E0-B989-4150844FC6E8}">
      <dsp:nvSpPr>
        <dsp:cNvPr id="0" name=""/>
        <dsp:cNvSpPr/>
      </dsp:nvSpPr>
      <dsp:spPr>
        <a:xfrm>
          <a:off x="0" y="811899"/>
          <a:ext cx="7786688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Fagene kalles programfag,  (ikke fellesfagene)</a:t>
          </a:r>
          <a:endParaRPr lang="en-US" sz="1900" kern="1200" dirty="0"/>
        </a:p>
      </dsp:txBody>
      <dsp:txXfrm>
        <a:off x="36845" y="848744"/>
        <a:ext cx="7712998" cy="681087"/>
      </dsp:txXfrm>
    </dsp:sp>
    <dsp:sp modelId="{C2224A30-799D-4551-9E2C-3C96F58E2947}">
      <dsp:nvSpPr>
        <dsp:cNvPr id="0" name=""/>
        <dsp:cNvSpPr/>
      </dsp:nvSpPr>
      <dsp:spPr>
        <a:xfrm>
          <a:off x="0" y="1621397"/>
          <a:ext cx="7786688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Fagene kommer til å gi deg en </a:t>
          </a:r>
          <a:r>
            <a:rPr lang="nb-NO" sz="1900" i="1" kern="1200" dirty="0"/>
            <a:t>fordypning</a:t>
          </a:r>
          <a:r>
            <a:rPr lang="nb-NO" sz="1900" kern="1200" dirty="0"/>
            <a:t>, innen retningene </a:t>
          </a:r>
          <a:r>
            <a:rPr lang="nb-NO" sz="1900" b="1" kern="1200" dirty="0">
              <a:solidFill>
                <a:srgbClr val="007033"/>
              </a:solidFill>
            </a:rPr>
            <a:t>realfag</a:t>
          </a:r>
          <a:r>
            <a:rPr lang="nb-NO" sz="1900" kern="1200" dirty="0"/>
            <a:t> eller </a:t>
          </a:r>
          <a:r>
            <a:rPr lang="nb-NO" sz="1900" b="1" kern="1200" dirty="0">
              <a:solidFill>
                <a:srgbClr val="2A4C7F"/>
              </a:solidFill>
            </a:rPr>
            <a:t>språk/samfunnsfag/økonomi</a:t>
          </a:r>
          <a:endParaRPr lang="en-US" sz="1900" b="1" kern="1200" dirty="0">
            <a:solidFill>
              <a:srgbClr val="2A4C7F"/>
            </a:solidFill>
          </a:endParaRPr>
        </a:p>
      </dsp:txBody>
      <dsp:txXfrm>
        <a:off x="36845" y="1658242"/>
        <a:ext cx="7712998" cy="681087"/>
      </dsp:txXfrm>
    </dsp:sp>
    <dsp:sp modelId="{FB0B43D2-7DB9-4289-83A2-D8E31A0664B6}">
      <dsp:nvSpPr>
        <dsp:cNvPr id="0" name=""/>
        <dsp:cNvSpPr/>
      </dsp:nvSpPr>
      <dsp:spPr>
        <a:xfrm>
          <a:off x="0" y="2430895"/>
          <a:ext cx="7786688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Fordypning i realfag gir </a:t>
          </a:r>
          <a:r>
            <a:rPr lang="nb-NO" sz="1900" i="1" kern="1200"/>
            <a:t>spesiell studiekompetanse.</a:t>
          </a:r>
          <a:endParaRPr lang="en-US" sz="1900" kern="1200"/>
        </a:p>
      </dsp:txBody>
      <dsp:txXfrm>
        <a:off x="36845" y="2467740"/>
        <a:ext cx="7712998" cy="681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4FD28-9D28-4CB6-9933-32D62A17334C}" type="datetimeFigureOut">
              <a:rPr lang="nb-NO" smtClean="0"/>
              <a:t>16.03.2026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55E14-7F3C-43C6-BF6E-E843012A84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867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55E14-7F3C-43C6-BF6E-E843012A843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17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55E14-7F3C-43C6-BF6E-E843012A843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451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mal u/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969963" y="1251739"/>
            <a:ext cx="7716836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9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69966" y="1349375"/>
            <a:ext cx="3525837" cy="3201987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349376"/>
            <a:ext cx="4108450" cy="2700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b-NO" dirty="0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969963" y="1251739"/>
            <a:ext cx="7716836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85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/støtt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3"/>
          <p:cNvSpPr>
            <a:spLocks noGrp="1"/>
          </p:cNvSpPr>
          <p:nvPr>
            <p:ph sz="half" idx="2"/>
          </p:nvPr>
        </p:nvSpPr>
        <p:spPr>
          <a:xfrm>
            <a:off x="0" y="2"/>
            <a:ext cx="5507468" cy="51434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/>
          </p:nvPr>
        </p:nvSpPr>
        <p:spPr>
          <a:xfrm>
            <a:off x="5762665" y="961346"/>
            <a:ext cx="2929019" cy="3228837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809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0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95" y="4258835"/>
            <a:ext cx="2226515" cy="761187"/>
          </a:xfrm>
          <a:prstGeom prst="rect">
            <a:avLst/>
          </a:prstGeom>
        </p:spPr>
      </p:pic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179513" y="2067694"/>
            <a:ext cx="8784976" cy="1512168"/>
          </a:xfrm>
        </p:spPr>
        <p:txBody>
          <a:bodyPr/>
          <a:lstStyle>
            <a:lvl1pPr algn="ctr">
              <a:defRPr sz="5100" b="1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Tittel på presentasjon</a:t>
            </a:r>
          </a:p>
        </p:txBody>
      </p:sp>
    </p:spTree>
    <p:extLst>
      <p:ext uri="{BB962C8B-B14F-4D97-AF65-F5344CB8AC3E}">
        <p14:creationId xmlns:p14="http://schemas.microsoft.com/office/powerpoint/2010/main" val="328907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g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115616" y="1995686"/>
            <a:ext cx="5400600" cy="1001266"/>
          </a:xfrm>
        </p:spPr>
        <p:txBody>
          <a:bodyPr/>
          <a:lstStyle>
            <a:lvl1pPr>
              <a:defRPr sz="7200" b="1"/>
            </a:lvl1pPr>
          </a:lstStyle>
          <a:p>
            <a:r>
              <a:rPr lang="nb-NO" dirty="0"/>
              <a:t>Tekst her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92" y="4258835"/>
            <a:ext cx="2226518" cy="7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mal u/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969963" y="1251739"/>
            <a:ext cx="7716836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21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72099" y="1364877"/>
            <a:ext cx="3525837" cy="3201987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50333" y="1364878"/>
            <a:ext cx="4108450" cy="2700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b-NO" dirty="0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969963" y="1251739"/>
            <a:ext cx="7716836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94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ildekkande bilde m/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3"/>
          <p:cNvSpPr>
            <a:spLocks noGrp="1"/>
          </p:cNvSpPr>
          <p:nvPr>
            <p:ph sz="half" idx="2"/>
          </p:nvPr>
        </p:nvSpPr>
        <p:spPr>
          <a:xfrm>
            <a:off x="0" y="2"/>
            <a:ext cx="9144000" cy="4551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b-NO" dirty="0"/>
          </a:p>
        </p:txBody>
      </p:sp>
      <p:sp>
        <p:nvSpPr>
          <p:cNvPr id="4" name="Plassholder for innhold 2"/>
          <p:cNvSpPr>
            <a:spLocks noGrp="1"/>
          </p:cNvSpPr>
          <p:nvPr>
            <p:ph sz="half" idx="1"/>
          </p:nvPr>
        </p:nvSpPr>
        <p:spPr>
          <a:xfrm>
            <a:off x="395536" y="4594226"/>
            <a:ext cx="8352928" cy="43127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2154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/støtt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3"/>
          <p:cNvSpPr>
            <a:spLocks noGrp="1"/>
          </p:cNvSpPr>
          <p:nvPr>
            <p:ph sz="half" idx="2"/>
          </p:nvPr>
        </p:nvSpPr>
        <p:spPr>
          <a:xfrm>
            <a:off x="0" y="2"/>
            <a:ext cx="5507468" cy="51434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/>
          </p:nvPr>
        </p:nvSpPr>
        <p:spPr>
          <a:xfrm>
            <a:off x="5762665" y="961346"/>
            <a:ext cx="2929019" cy="3228837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6082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69966" y="1349375"/>
            <a:ext cx="3525837" cy="3201987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349376"/>
            <a:ext cx="4108450" cy="2700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969963" y="1251739"/>
            <a:ext cx="7716836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63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ort bilde m/støtt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3"/>
          <p:cNvSpPr>
            <a:spLocks noGrp="1"/>
          </p:cNvSpPr>
          <p:nvPr>
            <p:ph sz="half" idx="2"/>
          </p:nvPr>
        </p:nvSpPr>
        <p:spPr>
          <a:xfrm>
            <a:off x="0" y="2"/>
            <a:ext cx="5507468" cy="51434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/>
          </p:nvPr>
        </p:nvSpPr>
        <p:spPr>
          <a:xfrm>
            <a:off x="5762665" y="961346"/>
            <a:ext cx="2929019" cy="3228837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349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03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mal u/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969963" y="1251739"/>
            <a:ext cx="7716836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97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69966" y="1349375"/>
            <a:ext cx="3525837" cy="3201987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349376"/>
            <a:ext cx="4108450" cy="2700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b-NO" dirty="0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969963" y="1251739"/>
            <a:ext cx="7716836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0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/støtt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3"/>
          <p:cNvSpPr>
            <a:spLocks noGrp="1"/>
          </p:cNvSpPr>
          <p:nvPr>
            <p:ph sz="half" idx="2"/>
          </p:nvPr>
        </p:nvSpPr>
        <p:spPr>
          <a:xfrm>
            <a:off x="0" y="2"/>
            <a:ext cx="5507468" cy="51434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/>
          </p:nvPr>
        </p:nvSpPr>
        <p:spPr>
          <a:xfrm>
            <a:off x="5762665" y="961346"/>
            <a:ext cx="2929019" cy="3228837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8783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87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mal u/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969963" y="1251739"/>
            <a:ext cx="7716836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2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69966" y="454025"/>
            <a:ext cx="7786687" cy="857250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9962" y="1364877"/>
            <a:ext cx="7786688" cy="31880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061" y="4587974"/>
            <a:ext cx="1327878" cy="45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5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751" r:id="rId3"/>
    <p:sldLayoutId id="214748378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404A4F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404A4F"/>
          </a:solidFill>
          <a:latin typeface="Calibri Ligh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04A4F"/>
          </a:solidFill>
          <a:latin typeface="Calibri Ligh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404A4F"/>
          </a:solidFill>
          <a:latin typeface="Calibri Ligh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04A4F"/>
          </a:solidFill>
          <a:latin typeface="Calibri Ligh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04A4F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69966" y="454025"/>
            <a:ext cx="7786687" cy="857250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9962" y="1364877"/>
            <a:ext cx="7786688" cy="31880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061" y="4587974"/>
            <a:ext cx="1327878" cy="45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5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7" r:id="rId3"/>
    <p:sldLayoutId id="214748381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404A4F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404A4F"/>
          </a:solidFill>
          <a:latin typeface="Calibri Ligh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04A4F"/>
          </a:solidFill>
          <a:latin typeface="Calibri Ligh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404A4F"/>
          </a:solidFill>
          <a:latin typeface="Calibri Ligh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04A4F"/>
          </a:solidFill>
          <a:latin typeface="Calibri Ligh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04A4F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69966" y="454025"/>
            <a:ext cx="7786687" cy="857250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9962" y="1364877"/>
            <a:ext cx="7786688" cy="31880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3578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4" r:id="rId3"/>
    <p:sldLayoutId id="214748382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404A4F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404A4F"/>
          </a:solidFill>
          <a:latin typeface="Calibri Ligh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04A4F"/>
          </a:solidFill>
          <a:latin typeface="Calibri Ligh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404A4F"/>
          </a:solidFill>
          <a:latin typeface="Calibri Ligh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04A4F"/>
          </a:solidFill>
          <a:latin typeface="Calibri Ligh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04A4F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69966" y="454025"/>
            <a:ext cx="7786687" cy="857250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9962" y="1364877"/>
            <a:ext cx="7786688" cy="31880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6238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404A4F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404A4F"/>
          </a:solidFill>
          <a:latin typeface="Calibri Ligh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04A4F"/>
          </a:solidFill>
          <a:latin typeface="Calibri Ligh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404A4F"/>
          </a:solidFill>
          <a:latin typeface="Calibri Ligh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04A4F"/>
          </a:solidFill>
          <a:latin typeface="Calibri Ligh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04A4F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69966" y="454025"/>
            <a:ext cx="7786687" cy="857250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9962" y="1364877"/>
            <a:ext cx="7786688" cy="31880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1094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5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404A4F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404A4F"/>
          </a:solidFill>
          <a:latin typeface="Calibri Ligh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04A4F"/>
          </a:solidFill>
          <a:latin typeface="Calibri Ligh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404A4F"/>
          </a:solidFill>
          <a:latin typeface="Calibri Ligh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04A4F"/>
          </a:solidFill>
          <a:latin typeface="Calibri Ligh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04A4F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968375" y="1635646"/>
            <a:ext cx="7204025" cy="1512168"/>
          </a:xfrm>
        </p:spPr>
        <p:txBody>
          <a:bodyPr/>
          <a:lstStyle/>
          <a:p>
            <a:r>
              <a:rPr lang="nb-NO" dirty="0"/>
              <a:t>Fagvalg!</a:t>
            </a:r>
            <a:br>
              <a:rPr lang="nb-NO" dirty="0"/>
            </a:br>
            <a:r>
              <a:rPr lang="nb-NO" sz="3200" dirty="0"/>
              <a:t>Generell eller spesiell studiekompetanse?</a:t>
            </a:r>
          </a:p>
        </p:txBody>
      </p:sp>
    </p:spTree>
    <p:extLst>
      <p:ext uri="{BB962C8B-B14F-4D97-AF65-F5344CB8AC3E}">
        <p14:creationId xmlns:p14="http://schemas.microsoft.com/office/powerpoint/2010/main" val="228512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308BA4-E38E-438F-D295-476588301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Eksempler på fagvalg, vg2 og vg3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D20218-EAFA-32D7-979F-3CEEB8379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552" y="1349376"/>
            <a:ext cx="3525837" cy="3201987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nb-NO" dirty="0"/>
              <a:t>Vg2 : engelsk 1, rettslære 1, psykologi 1  (+ 2p) </a:t>
            </a:r>
          </a:p>
          <a:p>
            <a:endParaRPr lang="nb-NO" dirty="0"/>
          </a:p>
          <a:p>
            <a:r>
              <a:rPr lang="nb-NO" dirty="0"/>
              <a:t>Vg2: 2p, Ent 1, engelsk 1, økonomistyring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Vg2: R1, biologi 1, fysikk 1, Eng 1</a:t>
            </a:r>
          </a:p>
          <a:p>
            <a:endParaRPr lang="nb-NO" dirty="0"/>
          </a:p>
          <a:p>
            <a:r>
              <a:rPr lang="nb-NO" dirty="0"/>
              <a:t>Vg2: R1, </a:t>
            </a:r>
            <a:r>
              <a:rPr lang="nb-NO" dirty="0" err="1"/>
              <a:t>ToF</a:t>
            </a:r>
            <a:r>
              <a:rPr lang="nb-NO" dirty="0"/>
              <a:t> 1, Psykologi 1, Rettslære 1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9C244E5-192A-5167-5B9F-7CE9DF2BC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8024" y="1368645"/>
            <a:ext cx="4108450" cy="318271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nb-NO" sz="2400" dirty="0"/>
              <a:t>Vg3 : </a:t>
            </a:r>
            <a:r>
              <a:rPr lang="nb-NO" sz="2400" b="1" dirty="0"/>
              <a:t>engelsk</a:t>
            </a:r>
            <a:r>
              <a:rPr lang="nb-NO" sz="2400" dirty="0"/>
              <a:t> 2, </a:t>
            </a:r>
            <a:r>
              <a:rPr lang="nb-NO" sz="2400" b="1" dirty="0"/>
              <a:t>rettslære</a:t>
            </a:r>
            <a:r>
              <a:rPr lang="nb-NO" sz="2400" dirty="0"/>
              <a:t> 2,  geofag 1 ( bytta bort psykologi)</a:t>
            </a:r>
          </a:p>
          <a:p>
            <a:endParaRPr lang="nb-NO" sz="2400" dirty="0"/>
          </a:p>
          <a:p>
            <a:r>
              <a:rPr lang="nb-NO" sz="2400" dirty="0"/>
              <a:t>Vg3:  </a:t>
            </a:r>
            <a:r>
              <a:rPr lang="nb-NO" sz="2400" b="1" dirty="0"/>
              <a:t>engelsk</a:t>
            </a:r>
            <a:r>
              <a:rPr lang="nb-NO" sz="2400" dirty="0"/>
              <a:t> 2, </a:t>
            </a:r>
            <a:r>
              <a:rPr lang="nb-NO" sz="2400" b="1" dirty="0"/>
              <a:t>økonomi og ledelse</a:t>
            </a:r>
            <a:r>
              <a:rPr lang="nb-NO" sz="2400" dirty="0"/>
              <a:t>,  breddeidrett </a:t>
            </a:r>
          </a:p>
          <a:p>
            <a:endParaRPr lang="nb-NO" dirty="0"/>
          </a:p>
          <a:p>
            <a:r>
              <a:rPr lang="nb-NO" sz="2400" dirty="0"/>
              <a:t>Vg3: </a:t>
            </a:r>
            <a:r>
              <a:rPr lang="nb-NO" sz="2400" b="1" dirty="0"/>
              <a:t>R2*</a:t>
            </a:r>
            <a:r>
              <a:rPr lang="nb-NO" sz="2400" dirty="0"/>
              <a:t>, </a:t>
            </a:r>
            <a:r>
              <a:rPr lang="nb-NO" sz="2400" b="1" dirty="0"/>
              <a:t>biologi</a:t>
            </a:r>
            <a:r>
              <a:rPr lang="nb-NO" sz="2400" dirty="0"/>
              <a:t> 2 og kjemi 1 </a:t>
            </a:r>
          </a:p>
          <a:p>
            <a:endParaRPr lang="nb-NO" sz="2400" dirty="0"/>
          </a:p>
          <a:p>
            <a:r>
              <a:rPr lang="nb-NO" sz="2400" dirty="0"/>
              <a:t>Vg3: </a:t>
            </a:r>
            <a:r>
              <a:rPr lang="nb-NO" sz="2400" b="1" dirty="0"/>
              <a:t>Psykologi</a:t>
            </a:r>
            <a:r>
              <a:rPr lang="nb-NO" sz="2400" dirty="0"/>
              <a:t> 2, </a:t>
            </a:r>
            <a:r>
              <a:rPr lang="nb-NO" sz="2400" b="1" dirty="0"/>
              <a:t>økonomi 1 og 2     </a:t>
            </a:r>
          </a:p>
          <a:p>
            <a:pPr marL="0" indent="0">
              <a:buNone/>
            </a:pPr>
            <a:r>
              <a:rPr lang="nb-NO" sz="2200" dirty="0"/>
              <a:t>	(</a:t>
            </a:r>
            <a:r>
              <a:rPr lang="nb-NO" sz="1900" dirty="0"/>
              <a:t>likte ikke realfag, så bytta alle ut</a:t>
            </a:r>
            <a:r>
              <a:rPr lang="nb-NO" sz="2200" dirty="0"/>
              <a:t>) 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*)R2 kan brukes som fordypning i begge retningene</a:t>
            </a:r>
            <a:endParaRPr lang="nb-NO" sz="2400" dirty="0"/>
          </a:p>
        </p:txBody>
      </p:sp>
      <p:sp>
        <p:nvSpPr>
          <p:cNvPr id="5" name="Pil: høyre med hakk 4">
            <a:extLst>
              <a:ext uri="{FF2B5EF4-FFF2-40B4-BE49-F238E27FC236}">
                <a16:creationId xmlns:a16="http://schemas.microsoft.com/office/drawing/2014/main" id="{BA9E7ECC-EC51-72D0-E420-1F91F6E0AC75}"/>
              </a:ext>
            </a:extLst>
          </p:cNvPr>
          <p:cNvSpPr/>
          <p:nvPr/>
        </p:nvSpPr>
        <p:spPr>
          <a:xfrm>
            <a:off x="4153526" y="1419622"/>
            <a:ext cx="546360" cy="2880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il: høyre med hakk 5">
            <a:extLst>
              <a:ext uri="{FF2B5EF4-FFF2-40B4-BE49-F238E27FC236}">
                <a16:creationId xmlns:a16="http://schemas.microsoft.com/office/drawing/2014/main" id="{2A752AEB-6B52-1E8C-15B3-07FD44695295}"/>
              </a:ext>
            </a:extLst>
          </p:cNvPr>
          <p:cNvSpPr/>
          <p:nvPr/>
        </p:nvSpPr>
        <p:spPr>
          <a:xfrm>
            <a:off x="4197595" y="2227886"/>
            <a:ext cx="546360" cy="2880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il: høyre med hakk 6">
            <a:extLst>
              <a:ext uri="{FF2B5EF4-FFF2-40B4-BE49-F238E27FC236}">
                <a16:creationId xmlns:a16="http://schemas.microsoft.com/office/drawing/2014/main" id="{C5D388E5-9B07-F27F-98EF-9D47E9954ACD}"/>
              </a:ext>
            </a:extLst>
          </p:cNvPr>
          <p:cNvSpPr/>
          <p:nvPr/>
        </p:nvSpPr>
        <p:spPr>
          <a:xfrm>
            <a:off x="4171325" y="3219822"/>
            <a:ext cx="546360" cy="2880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il: høyre med hakk 7">
            <a:extLst>
              <a:ext uri="{FF2B5EF4-FFF2-40B4-BE49-F238E27FC236}">
                <a16:creationId xmlns:a16="http://schemas.microsoft.com/office/drawing/2014/main" id="{D067E731-A971-89C6-7B2B-0D2868C89B35}"/>
              </a:ext>
            </a:extLst>
          </p:cNvPr>
          <p:cNvSpPr/>
          <p:nvPr/>
        </p:nvSpPr>
        <p:spPr>
          <a:xfrm>
            <a:off x="4220112" y="3920949"/>
            <a:ext cx="546360" cy="2880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774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D121381A-1845-9F12-5FAD-45062AF1B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00072"/>
            <a:ext cx="7354552" cy="494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2397146-2F70-2AD9-229B-2B4B9A42B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2796"/>
            <a:ext cx="6482040" cy="503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D14F53-4180-B5D3-5C3A-81B82A19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 legger du inn dine fagvalg?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925FCD-ECB8-97C2-3933-AFFD8C959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InSchool</a:t>
            </a:r>
            <a:r>
              <a:rPr lang="nb-NO" dirty="0"/>
              <a:t>.</a:t>
            </a:r>
          </a:p>
          <a:p>
            <a:r>
              <a:rPr lang="nb-NO" dirty="0"/>
              <a:t>Hovedmeny- elever- fagvalg</a:t>
            </a:r>
          </a:p>
        </p:txBody>
      </p:sp>
    </p:spTree>
    <p:extLst>
      <p:ext uri="{BB962C8B-B14F-4D97-AF65-F5344CB8AC3E}">
        <p14:creationId xmlns:p14="http://schemas.microsoft.com/office/powerpoint/2010/main" val="266584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F7567A-49A0-DCB7-32C4-2E842B06D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Nye poengregler 2028/29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D4B96F-B04A-EB5C-1928-327BA4800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Førstegangsvitnemål fram til 23 år (egen søkergruppe)</a:t>
            </a:r>
          </a:p>
          <a:p>
            <a:r>
              <a:rPr lang="nb-NO" dirty="0"/>
              <a:t>Alderspoeng fjernes</a:t>
            </a:r>
          </a:p>
          <a:p>
            <a:r>
              <a:rPr lang="nb-NO" dirty="0"/>
              <a:t>Militærtjeneste 1 poeng (ikke 1.gangsvitnemål)</a:t>
            </a:r>
          </a:p>
          <a:p>
            <a:r>
              <a:rPr lang="nb-NO" dirty="0"/>
              <a:t>Ingen poeng for fremmedspråk</a:t>
            </a:r>
          </a:p>
          <a:p>
            <a:r>
              <a:rPr lang="nb-NO" dirty="0"/>
              <a:t>0,25 poeng pr realfag</a:t>
            </a:r>
          </a:p>
          <a:p>
            <a:r>
              <a:rPr lang="nb-NO" dirty="0"/>
              <a:t>0,5 poeng for fysikk 2 og R2</a:t>
            </a:r>
          </a:p>
          <a:p>
            <a:r>
              <a:rPr lang="nb-NO" dirty="0"/>
              <a:t>Lavere snitt og enklere poengsystem</a:t>
            </a:r>
          </a:p>
        </p:txBody>
      </p:sp>
    </p:spTree>
    <p:extLst>
      <p:ext uri="{BB962C8B-B14F-4D97-AF65-F5344CB8AC3E}">
        <p14:creationId xmlns:p14="http://schemas.microsoft.com/office/powerpoint/2010/main" val="375128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8DA1A0-4C3C-9775-D503-08345F177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203598"/>
            <a:ext cx="6768752" cy="1001266"/>
          </a:xfrm>
        </p:spPr>
        <p:txBody>
          <a:bodyPr/>
          <a:lstStyle/>
          <a:p>
            <a:r>
              <a:rPr lang="nb-NO" sz="3600" dirty="0"/>
              <a:t>Frist for prøvevalg :     22.mars</a:t>
            </a:r>
            <a:br>
              <a:rPr lang="nb-NO" sz="3600" dirty="0"/>
            </a:br>
            <a:br>
              <a:rPr lang="nb-NO" sz="3600" dirty="0"/>
            </a:br>
            <a:br>
              <a:rPr lang="nb-NO" sz="3600" dirty="0"/>
            </a:br>
            <a:r>
              <a:rPr lang="nb-NO" sz="3600" dirty="0"/>
              <a:t>Frist for endelig valg:     22.april</a:t>
            </a:r>
          </a:p>
        </p:txBody>
      </p:sp>
    </p:spTree>
    <p:extLst>
      <p:ext uri="{BB962C8B-B14F-4D97-AF65-F5344CB8AC3E}">
        <p14:creationId xmlns:p14="http://schemas.microsoft.com/office/powerpoint/2010/main" val="352663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03B7D65-DED0-782A-F349-9894C4863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0470"/>
            <a:ext cx="9144000" cy="380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7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F740A25-4792-6C24-D5FD-6DAE6A94F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54" y="34794"/>
            <a:ext cx="7607691" cy="507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9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90A2CBE-7D9A-5184-CF06-887AC9F8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95" y="101473"/>
            <a:ext cx="7950609" cy="49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4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36EEBDC-2225-3D39-1E92-0F1C00983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21" y="158626"/>
            <a:ext cx="8903158" cy="482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1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969966" y="454025"/>
            <a:ext cx="7786687" cy="857250"/>
          </a:xfrm>
        </p:spPr>
        <p:txBody>
          <a:bodyPr wrap="none" anchor="t">
            <a:normAutofit/>
          </a:bodyPr>
          <a:lstStyle/>
          <a:p>
            <a:r>
              <a:rPr lang="nb-NO"/>
              <a:t>Endelig får du velge!</a:t>
            </a:r>
          </a:p>
        </p:txBody>
      </p:sp>
      <p:graphicFrame>
        <p:nvGraphicFramePr>
          <p:cNvPr id="6" name="Plassholder for innhold 3">
            <a:extLst>
              <a:ext uri="{FF2B5EF4-FFF2-40B4-BE49-F238E27FC236}">
                <a16:creationId xmlns:a16="http://schemas.microsoft.com/office/drawing/2014/main" id="{E7AE9EE1-9367-AD35-ACE6-7F82BD79FB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955226"/>
              </p:ext>
            </p:extLst>
          </p:nvPr>
        </p:nvGraphicFramePr>
        <p:xfrm>
          <a:off x="969962" y="1364877"/>
          <a:ext cx="7786688" cy="3188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78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7067FC-798F-676B-57F3-7EA9D6FC3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30C54C-EF62-0638-DBAC-0C5BD6A52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nb-NO" dirty="0"/>
              <a:t>     </a:t>
            </a:r>
            <a:r>
              <a:rPr lang="nb-NO" b="1" dirty="0"/>
              <a:t>Vg2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Du velger 1 type matte +</a:t>
            </a:r>
          </a:p>
          <a:p>
            <a:r>
              <a:rPr lang="nb-NO" dirty="0"/>
              <a:t>3 programfag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F057FEC-91F2-57B4-32C3-3E8F355C0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nb-NO" dirty="0"/>
              <a:t>     </a:t>
            </a:r>
            <a:r>
              <a:rPr lang="nb-NO" sz="2400" b="1" dirty="0"/>
              <a:t>Vg3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/>
              <a:t>Du velger 3 programfag</a:t>
            </a:r>
          </a:p>
          <a:p>
            <a:r>
              <a:rPr lang="nb-NO" sz="2400" dirty="0"/>
              <a:t>Dersom du må ha språk på vg3, blir det 1 av programfagene.</a:t>
            </a:r>
          </a:p>
        </p:txBody>
      </p:sp>
    </p:spTree>
    <p:extLst>
      <p:ext uri="{BB962C8B-B14F-4D97-AF65-F5344CB8AC3E}">
        <p14:creationId xmlns:p14="http://schemas.microsoft.com/office/powerpoint/2010/main" val="208934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41A9BF-59D9-EBA6-F6CF-85DDC97FA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1"/>
                </a:solidFill>
              </a:rPr>
              <a:t>Regel 1 for valget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2621EE-8896-A5FB-0D66-39264B3BF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962" y="1364877"/>
            <a:ext cx="6626374" cy="3324598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Hvert år kan du velge 3 fag – men </a:t>
            </a:r>
          </a:p>
          <a:p>
            <a:r>
              <a:rPr lang="nb-NO" b="1" i="1" dirty="0"/>
              <a:t>Du må få til fordypning i 2 av fagene i løpet av vg3</a:t>
            </a:r>
          </a:p>
          <a:p>
            <a:pPr marL="0" indent="0">
              <a:buNone/>
            </a:pPr>
            <a:endParaRPr lang="nb-NO" b="1" i="1" dirty="0"/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b="1" dirty="0">
                <a:solidFill>
                  <a:schemeClr val="accent1"/>
                </a:solidFill>
              </a:rPr>
              <a:t>Eks. fordypning:</a:t>
            </a:r>
          </a:p>
          <a:p>
            <a:pPr marL="0" indent="0">
              <a:buNone/>
            </a:pPr>
            <a:r>
              <a:rPr lang="nb-NO" b="1" dirty="0"/>
              <a:t>       Vg2	               	+     Vg3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dirty="0"/>
              <a:t>biologi 1         	  + biologi 2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dirty="0"/>
              <a:t>R1                   	  +  R2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dirty="0"/>
              <a:t>psykologi 1    	  + psykologi 2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dirty="0"/>
              <a:t>engelsk 1       	  + engelsk 2</a:t>
            </a:r>
          </a:p>
        </p:txBody>
      </p:sp>
    </p:spTree>
    <p:extLst>
      <p:ext uri="{BB962C8B-B14F-4D97-AF65-F5344CB8AC3E}">
        <p14:creationId xmlns:p14="http://schemas.microsoft.com/office/powerpoint/2010/main" val="300307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583953-AAD6-A851-184D-987CB016D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92D050"/>
                </a:solidFill>
              </a:rPr>
              <a:t>Regel 2 for valget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E4AD93-5629-C3F3-7A4F-0716DD78C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Du skal velge 3 fag</a:t>
            </a:r>
          </a:p>
          <a:p>
            <a:r>
              <a:rPr lang="nb-NO" b="1" dirty="0"/>
              <a:t>2 av 3 fag må ligge innenfor enten fordypning realfag, eller språk/samfunnsfag/økonomi.</a:t>
            </a:r>
          </a:p>
          <a:p>
            <a:pPr marL="0" indent="0">
              <a:buNone/>
            </a:pPr>
            <a:endParaRPr lang="nb-NO" b="1" dirty="0"/>
          </a:p>
          <a:p>
            <a:r>
              <a:rPr lang="nb-NO" dirty="0"/>
              <a:t>Vg3 –fagene påvirkes dermed sterkt av hva du velger på vg2</a:t>
            </a:r>
          </a:p>
        </p:txBody>
      </p:sp>
    </p:spTree>
    <p:extLst>
      <p:ext uri="{BB962C8B-B14F-4D97-AF65-F5344CB8AC3E}">
        <p14:creationId xmlns:p14="http://schemas.microsoft.com/office/powerpoint/2010/main" val="411303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1. Atlanten VG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-mal_Atlanten_16-9_kildefil" id="{AB379A27-CF44-4689-9FE1-C64D95274FE7}" vid="{4CF0F9AA-1CC1-4A02-A907-702630FA22C2}"/>
    </a:ext>
  </a:extLst>
</a:theme>
</file>

<file path=ppt/theme/theme2.xml><?xml version="1.0" encoding="utf-8"?>
<a:theme xmlns:a="http://schemas.openxmlformats.org/drawingml/2006/main" name="2. Berre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-mal_Atlanten_16-9_kildefil" id="{AB379A27-CF44-4689-9FE1-C64D95274FE7}" vid="{AE42BC64-14EA-4305-B9C4-542BCA7E5D87}"/>
    </a:ext>
  </a:extLst>
</a:theme>
</file>

<file path=ppt/theme/theme3.xml><?xml version="1.0" encoding="utf-8"?>
<a:theme xmlns:a="http://schemas.openxmlformats.org/drawingml/2006/main" name="3. Berre signaturelem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-mal_Atlanten_16-9_kildefil" id="{AB379A27-CF44-4689-9FE1-C64D95274FE7}" vid="{2D3AD939-A2BB-4709-A9E6-ABED04086E54}"/>
    </a:ext>
  </a:extLst>
</a:theme>
</file>

<file path=ppt/theme/theme4.xml><?xml version="1.0" encoding="utf-8"?>
<a:theme xmlns:a="http://schemas.openxmlformats.org/drawingml/2006/main" name="4. Spesial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lnSpc>
            <a:spcPts val="5100"/>
          </a:lnSpc>
          <a:defRPr sz="51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-mal_Atlanten_16-9_kildefil" id="{AB379A27-CF44-4689-9FE1-C64D95274FE7}" vid="{80F15BFA-FE91-48CB-A93D-E1D299FE5F7E}"/>
    </a:ext>
  </a:extLst>
</a:theme>
</file>

<file path=ppt/theme/theme5.xml><?xml version="1.0" encoding="utf-8"?>
<a:theme xmlns:a="http://schemas.openxmlformats.org/drawingml/2006/main" name="5. 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-mal_Atlanten_16-9_kildefil" id="{AB379A27-CF44-4689-9FE1-C64D95274FE7}" vid="{4C809B48-1DEC-4B4A-99F8-ED08061CCECF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932ece7-9cdf-4d94-b4c1-15256e43c7ea}" enabled="0" method="" siteId="{b932ece7-9cdf-4d94-b4c1-15256e43c7e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PP-mal_Atlanten_16-9</Template>
  <TotalTime>3586</TotalTime>
  <Words>389</Words>
  <Application>Microsoft Office PowerPoint</Application>
  <PresentationFormat>Skjermfremvisning (16:9)</PresentationFormat>
  <Paragraphs>61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1. Atlanten VGS</vt:lpstr>
      <vt:lpstr>2. Berre logo</vt:lpstr>
      <vt:lpstr>3. Berre signaturelement</vt:lpstr>
      <vt:lpstr>4. Spesialar</vt:lpstr>
      <vt:lpstr>5. Blank</vt:lpstr>
      <vt:lpstr>Fagvalg! Generell eller spesiell studiekompetanse?</vt:lpstr>
      <vt:lpstr>PowerPoint-presentasjon</vt:lpstr>
      <vt:lpstr>PowerPoint-presentasjon</vt:lpstr>
      <vt:lpstr>PowerPoint-presentasjon</vt:lpstr>
      <vt:lpstr>PowerPoint-presentasjon</vt:lpstr>
      <vt:lpstr>Endelig får du velge!</vt:lpstr>
      <vt:lpstr>PowerPoint-presentasjon</vt:lpstr>
      <vt:lpstr>Regel 1 for valget</vt:lpstr>
      <vt:lpstr>Regel 2 for valget</vt:lpstr>
      <vt:lpstr>Eksempler på fagvalg, vg2 og vg3</vt:lpstr>
      <vt:lpstr>PowerPoint-presentasjon</vt:lpstr>
      <vt:lpstr>PowerPoint-presentasjon</vt:lpstr>
      <vt:lpstr>Hvor legger du inn dine fagvalg?</vt:lpstr>
      <vt:lpstr>Nye poengregler 2028/29</vt:lpstr>
      <vt:lpstr>Frist for prøvevalg :     22.mars   Frist for endelig valg:     22.april</vt:lpstr>
    </vt:vector>
  </TitlesOfParts>
  <Company>More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Elisabeth Dahl Hansen</dc:creator>
  <cp:lastModifiedBy>Gøran Olsen</cp:lastModifiedBy>
  <cp:revision>6</cp:revision>
  <dcterms:created xsi:type="dcterms:W3CDTF">2025-02-23T19:30:32Z</dcterms:created>
  <dcterms:modified xsi:type="dcterms:W3CDTF">2026-03-16T07:32:29Z</dcterms:modified>
</cp:coreProperties>
</file>